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8637" autoAdjust="0"/>
  </p:normalViewPr>
  <p:slideViewPr>
    <p:cSldViewPr snapToGrid="0">
      <p:cViewPr varScale="1">
        <p:scale>
          <a:sx n="58" d="100"/>
          <a:sy n="58" d="100"/>
        </p:scale>
        <p:origin x="12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6720AD-9FA2-41EE-809B-A82613BF4D67}" type="datetimeFigureOut">
              <a:rPr lang="en-US" smtClean="0"/>
              <a:t>11/20/2020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58CFA1-3C1C-4B60-AB79-CF51E78936E1}" type="slidenum">
              <a:rPr lang="en-US" smtClean="0"/>
              <a:t>‹#›</a:t>
            </a:fld>
            <a:endParaRPr lang="en-US"/>
          </a:p>
        </p:txBody>
      </p:sp>
    </p:spTree>
    <p:extLst>
      <p:ext uri="{BB962C8B-B14F-4D97-AF65-F5344CB8AC3E}">
        <p14:creationId xmlns:p14="http://schemas.microsoft.com/office/powerpoint/2010/main" val="461438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Organizational culture, ethics, and culture are important elements that should be incorporated into an organization. Organizational culture, climate, and ethics help in the operation of the organization. Organizational culture is the shared assumptions, beliefs, and values in an organization that guide interaction and operation and how the organization is viewed. On the other hand, the organizational climate is the shared assumptions on the policies, environment, practices, and procedures in the organization. An example of a proper organizational climate is a conducive working environment. Organizational ethics are the standards and principles that guide how individuals are supposed to conduct themselves in the workplace. </a:t>
            </a:r>
            <a:r>
              <a:rPr lang="en-US" sz="2400" cap="none" dirty="0" smtClean="0">
                <a:latin typeface="Times New Roman" panose="02020603050405020304" pitchFamily="18" charset="0"/>
                <a:ea typeface="Calibri" panose="020F0502020204030204" pitchFamily="34" charset="0"/>
                <a:cs typeface="Times New Roman" panose="02020603050405020304" pitchFamily="18" charset="0"/>
              </a:rPr>
              <a:t>This presentation reflects on the organizational culture, climate, and ethics of  Adventist healthcare facility</a:t>
            </a:r>
            <a:endPar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58CFA1-3C1C-4B60-AB79-CF51E78936E1}" type="slidenum">
              <a:rPr lang="en-US" smtClean="0"/>
              <a:t>2</a:t>
            </a:fld>
            <a:endParaRPr lang="en-US"/>
          </a:p>
        </p:txBody>
      </p:sp>
    </p:spTree>
    <p:extLst>
      <p:ext uri="{BB962C8B-B14F-4D97-AF65-F5344CB8AC3E}">
        <p14:creationId xmlns:p14="http://schemas.microsoft.com/office/powerpoint/2010/main" val="3255606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 work at the Adventists healthcare facility based in Gaithersburg, and the goal of the facility is to provide quality healthcare to the patients and serve the community. In our organization, organizational culture is defined as the interaction between the team players in the facility. The management and the employees have been able to create a proper organizational culture. The management makes sure to communicate the institution's goals to all the employees who wish to join the institution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Bridges 2018)</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 management also ensures that the clinician's physical and psychological well being is taken care of. Communication as a part of creating a good culture is made possible in the organization. Employees are also given autonomy and participation in the making of certain decisions.</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58CFA1-3C1C-4B60-AB79-CF51E78936E1}" type="slidenum">
              <a:rPr lang="en-US" smtClean="0"/>
              <a:t>3</a:t>
            </a:fld>
            <a:endParaRPr lang="en-US"/>
          </a:p>
        </p:txBody>
      </p:sp>
    </p:spTree>
    <p:extLst>
      <p:ext uri="{BB962C8B-B14F-4D97-AF65-F5344CB8AC3E}">
        <p14:creationId xmlns:p14="http://schemas.microsoft.com/office/powerpoint/2010/main" val="711205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 collaboration with other team members in our organization, the management has been able to ensure a proper organizational culture is created. The current culture is great since quality patient's outcome has been created, and the employees in the organization seem motivated and engaged in performing their tasks. Patients seem contended with the services provided in the institutions. The culture can be improved to a more effective culture. The management should invite feedback from patients and the society on areas they are not satisfied with and think need to be changed.</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58CFA1-3C1C-4B60-AB79-CF51E78936E1}" type="slidenum">
              <a:rPr lang="en-US" smtClean="0"/>
              <a:t>4</a:t>
            </a:fld>
            <a:endParaRPr lang="en-US"/>
          </a:p>
        </p:txBody>
      </p:sp>
    </p:spTree>
    <p:extLst>
      <p:ext uri="{BB962C8B-B14F-4D97-AF65-F5344CB8AC3E}">
        <p14:creationId xmlns:p14="http://schemas.microsoft.com/office/powerpoint/2010/main" val="1381442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Different organizations have different definitions of organizational climate. In our organization, organizational climate is the perception of employees about the facility. Perception varies from an individual to an individual since people have different needs (</a:t>
            </a:r>
            <a:r>
              <a:rPr lang="en-US" sz="2400" cap="none" dirty="0" err="1">
                <a:effectLst/>
                <a:latin typeface="Times New Roman" panose="02020603050405020304" pitchFamily="18" charset="0"/>
                <a:ea typeface="Calibri" panose="020F0502020204030204" pitchFamily="34" charset="0"/>
                <a:cs typeface="Times New Roman" panose="02020603050405020304" pitchFamily="18" charset="0"/>
              </a:rPr>
              <a:t>Carlfjord</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et</a:t>
            </a:r>
            <a:r>
              <a:rPr lang="en-US" sz="2400" cap="none" baseline="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cap="none" dirty="0" smtClean="0">
                <a:effectLst/>
                <a:latin typeface="Times New Roman" panose="02020603050405020304" pitchFamily="18" charset="0"/>
                <a:ea typeface="Calibri" panose="020F0502020204030204" pitchFamily="34" charset="0"/>
                <a:cs typeface="Times New Roman" panose="02020603050405020304" pitchFamily="18" charset="0"/>
              </a:rPr>
              <a:t>al.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2010)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According to my perception, the organization's climate in the facility is good. It accommodates the employee's and patients' needs. The management is supportive, the working conditions are safe, and the employees' resources are provided. Reward and motivation systems have been put in place and are provided fairly to all employees. The climate has played a great deal in increasing the motivation and engagement levels of employees in the facility.</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58CFA1-3C1C-4B60-AB79-CF51E78936E1}" type="slidenum">
              <a:rPr lang="en-US" smtClean="0"/>
              <a:t>5</a:t>
            </a:fld>
            <a:endParaRPr lang="en-US"/>
          </a:p>
        </p:txBody>
      </p:sp>
    </p:spTree>
    <p:extLst>
      <p:ext uri="{BB962C8B-B14F-4D97-AF65-F5344CB8AC3E}">
        <p14:creationId xmlns:p14="http://schemas.microsoft.com/office/powerpoint/2010/main" val="2788903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 good organizational climate effectively improves employees' morale, attracts new talent, and reduces employees' turnover rate. A good climate has helped create a good image for the facility and, therefore, increase the number of people visiting the facility. Climate surveys are conducted annually. The surveys are important in identifying the areas that need change to help improve the organization's climate. Through the surveys, the organization can get a clear picture of how it is perceived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Carlfjord et.al 2010)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When conducting the surveys, the key concerns are usually asking questions on the management's conduct, identifying whether the facility provides development and training opportunities for staff and the satisfaction level of patients who visit the facility. Organizations must measure the climate of their organizations to help identify gaps. The best way of measuring climate is the use of questionnaires. </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58CFA1-3C1C-4B60-AB79-CF51E78936E1}" type="slidenum">
              <a:rPr lang="en-US" smtClean="0"/>
              <a:t>6</a:t>
            </a:fld>
            <a:endParaRPr lang="en-US"/>
          </a:p>
        </p:txBody>
      </p:sp>
    </p:spTree>
    <p:extLst>
      <p:ext uri="{BB962C8B-B14F-4D97-AF65-F5344CB8AC3E}">
        <p14:creationId xmlns:p14="http://schemas.microsoft.com/office/powerpoint/2010/main" val="1119683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Organizational ethics in our organization are defined as the values and principles set in an organization that governs how team members conduct themselves. The management has a goal of ensuring proper ethical practices in the facility. To ensure the conduction of employees ethically, the management has provided ethical training programs for employees. The training programs are meant to teach employees how they are expected to conduct themselves at the workplace (</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Michael 2013)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Communication of the ethical expectations and providing the set guidelines and policies concerning employees' ethical behavior is done. The rules set by the organization involves the actions to be taken against employees who conduct themselves unethically. The management acts as role models for employees.  </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58CFA1-3C1C-4B60-AB79-CF51E78936E1}" type="slidenum">
              <a:rPr lang="en-US" smtClean="0"/>
              <a:t>7</a:t>
            </a:fld>
            <a:endParaRPr lang="en-US"/>
          </a:p>
        </p:txBody>
      </p:sp>
    </p:spTree>
    <p:extLst>
      <p:ext uri="{BB962C8B-B14F-4D97-AF65-F5344CB8AC3E}">
        <p14:creationId xmlns:p14="http://schemas.microsoft.com/office/powerpoint/2010/main" val="456799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To identify and keep track of team members' compliance with the set ethical principles and standards, the management ensures evaluation and frequent monitoring of the employees' compliance level. The management and other team leaders are responsible for ensuring an ethical decision-making process. The facility has been successful in avoiding any scandals in the past. The management In every organizations should always ensure that they create an ethical culture, climate, and ethics due to their contribution to increasing employees' productivity.</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58CFA1-3C1C-4B60-AB79-CF51E78936E1}" type="slidenum">
              <a:rPr lang="en-US" smtClean="0"/>
              <a:t>8</a:t>
            </a:fld>
            <a:endParaRPr lang="en-US"/>
          </a:p>
        </p:txBody>
      </p:sp>
    </p:spTree>
    <p:extLst>
      <p:ext uri="{BB962C8B-B14F-4D97-AF65-F5344CB8AC3E}">
        <p14:creationId xmlns:p14="http://schemas.microsoft.com/office/powerpoint/2010/main" val="1184721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58CFA1-3C1C-4B60-AB79-CF51E78936E1}" type="slidenum">
              <a:rPr lang="en-US" smtClean="0"/>
              <a:t>9</a:t>
            </a:fld>
            <a:endParaRPr lang="en-US"/>
          </a:p>
        </p:txBody>
      </p:sp>
    </p:spTree>
    <p:extLst>
      <p:ext uri="{BB962C8B-B14F-4D97-AF65-F5344CB8AC3E}">
        <p14:creationId xmlns:p14="http://schemas.microsoft.com/office/powerpoint/2010/main" val="3889443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DC2817-4B79-48E2-864C-F73DD3542F9D}"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2258660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5DC2817-4B79-48E2-864C-F73DD3542F9D}"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3448039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DC2817-4B79-48E2-864C-F73DD3542F9D}"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4172408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DC2817-4B79-48E2-864C-F73DD3542F9D}" type="datetimeFigureOut">
              <a:rPr lang="en-US" smtClean="0"/>
              <a:t>11/20/2020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2651125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DC2817-4B79-48E2-864C-F73DD3542F9D}" type="datetimeFigureOut">
              <a:rPr lang="en-US" smtClean="0"/>
              <a:t>11/20/2020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632611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5DC2817-4B79-48E2-864C-F73DD3542F9D}" type="datetimeFigureOut">
              <a:rPr lang="en-US" smtClean="0"/>
              <a:t>11/20/2020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2935805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5DC2817-4B79-48E2-864C-F73DD3542F9D}" type="datetimeFigureOut">
              <a:rPr lang="en-US" smtClean="0"/>
              <a:t>11/20/2020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2325303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65DC2817-4B79-48E2-864C-F73DD3542F9D}" type="datetimeFigureOut">
              <a:rPr lang="en-US" smtClean="0"/>
              <a:t>11/20/2020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248833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DC2817-4B79-48E2-864C-F73DD3542F9D}" type="datetimeFigureOut">
              <a:rPr lang="en-US" smtClean="0"/>
              <a:t>11/20/2020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1422537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DC2817-4B79-48E2-864C-F73DD3542F9D}" type="datetimeFigureOut">
              <a:rPr lang="en-US" smtClean="0"/>
              <a:t>11/20/2020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2431276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5DC2817-4B79-48E2-864C-F73DD3542F9D}"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1964011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5DC2817-4B79-48E2-864C-F73DD3542F9D}"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CBA99-B675-43D9-966B-A1BBA4DDDEB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52218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DC2817-4B79-48E2-864C-F73DD3542F9D}"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1820367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5DC2817-4B79-48E2-864C-F73DD3542F9D}" type="datetimeFigureOut">
              <a:rPr lang="en-US" smtClean="0"/>
              <a:t>11/20/2020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3062741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5DC2817-4B79-48E2-864C-F73DD3542F9D}" type="datetimeFigureOut">
              <a:rPr lang="en-US" smtClean="0"/>
              <a:t>11/20/2020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35462413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DC2817-4B79-48E2-864C-F73DD3542F9D}"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1235054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DC2817-4B79-48E2-864C-F73DD3542F9D}"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CBA99-B675-43D9-966B-A1BBA4DDDEBF}" type="slidenum">
              <a:rPr lang="en-US" smtClean="0"/>
              <a:t>‹#›</a:t>
            </a:fld>
            <a:endParaRPr lang="en-US"/>
          </a:p>
        </p:txBody>
      </p:sp>
    </p:spTree>
    <p:extLst>
      <p:ext uri="{BB962C8B-B14F-4D97-AF65-F5344CB8AC3E}">
        <p14:creationId xmlns:p14="http://schemas.microsoft.com/office/powerpoint/2010/main" val="289230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5DC2817-4B79-48E2-864C-F73DD3542F9D}" type="datetimeFigureOut">
              <a:rPr lang="en-US" smtClean="0"/>
              <a:t>11/20/2020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40CBA99-B675-43D9-966B-A1BBA4DDDEBF}" type="slidenum">
              <a:rPr lang="en-US" smtClean="0"/>
              <a:t>‹#›</a:t>
            </a:fld>
            <a:endParaRPr lang="en-US"/>
          </a:p>
        </p:txBody>
      </p:sp>
    </p:spTree>
    <p:extLst>
      <p:ext uri="{BB962C8B-B14F-4D97-AF65-F5344CB8AC3E}">
        <p14:creationId xmlns:p14="http://schemas.microsoft.com/office/powerpoint/2010/main" val="14157092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https://www.emerald.com/insight/content/doi/10.1108/JSTP-07-2017-0106/full/html"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www.tandfonline.com/doi/abs/10.1179/2047971913Y.0000000043" TargetMode="External"/><Relationship Id="rId4" Type="http://schemas.openxmlformats.org/officeDocument/2006/relationships/hyperlink" Target="https://link.springer.com/article/10.1186/1471-2296-11-6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D1CE3-B61D-4E43-BAB7-3BA79229AC66}"/>
              </a:ext>
            </a:extLst>
          </p:cNvPr>
          <p:cNvSpPr>
            <a:spLocks noGrp="1"/>
          </p:cNvSpPr>
          <p:nvPr>
            <p:ph type="ctrTitle"/>
          </p:nvPr>
        </p:nvSpPr>
        <p:spPr>
          <a:xfrm>
            <a:off x="1120371" y="1995055"/>
            <a:ext cx="9625013" cy="2444249"/>
          </a:xfrm>
        </p:spPr>
        <p:txBody>
          <a:bodyPr/>
          <a:lstStyle/>
          <a:p>
            <a:pPr algn="ctr"/>
            <a:r>
              <a:rPr lang="en-US" sz="2800" dirty="0" smtClean="0">
                <a:latin typeface="Times New Roman" panose="02020603050405020304" pitchFamily="18" charset="0"/>
                <a:cs typeface="Times New Roman" panose="02020603050405020304" pitchFamily="18" charset="0"/>
              </a:rPr>
              <a:t>Organizational Culture, </a:t>
            </a:r>
            <a:r>
              <a:rPr lang="en-US" sz="2800" dirty="0">
                <a:latin typeface="Times New Roman" panose="02020603050405020304" pitchFamily="18" charset="0"/>
                <a:cs typeface="Times New Roman" panose="02020603050405020304" pitchFamily="18" charset="0"/>
              </a:rPr>
              <a:t>Climate and </a:t>
            </a:r>
            <a:r>
              <a:rPr lang="en-US" sz="2800" dirty="0" smtClean="0">
                <a:latin typeface="Times New Roman" panose="02020603050405020304" pitchFamily="18" charset="0"/>
                <a:cs typeface="Times New Roman" panose="02020603050405020304" pitchFamily="18" charset="0"/>
              </a:rPr>
              <a:t>Ethics</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Name</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Institution</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Date</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4460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72553-CBB3-4AB7-B062-422A2860F767}"/>
              </a:ext>
            </a:extLst>
          </p:cNvPr>
          <p:cNvSpPr>
            <a:spLocks noGrp="1"/>
          </p:cNvSpPr>
          <p:nvPr>
            <p:ph type="ctrTitle"/>
          </p:nvPr>
        </p:nvSpPr>
        <p:spPr>
          <a:xfrm>
            <a:off x="583096" y="159027"/>
            <a:ext cx="9397517" cy="1060174"/>
          </a:xfrm>
        </p:spPr>
        <p:txBody>
          <a:bodyPr/>
          <a:lstStyle/>
          <a:p>
            <a:pPr algn="ctr"/>
            <a:r>
              <a:rPr lang="en-US" sz="4000" dirty="0">
                <a:latin typeface="Times New Roman" panose="02020603050405020304" pitchFamily="18" charset="0"/>
                <a:cs typeface="Times New Roman" panose="02020603050405020304" pitchFamily="18" charset="0"/>
              </a:rPr>
              <a:t>Introduction </a:t>
            </a:r>
          </a:p>
        </p:txBody>
      </p:sp>
      <p:sp>
        <p:nvSpPr>
          <p:cNvPr id="3" name="Subtitle 2">
            <a:extLst>
              <a:ext uri="{FF2B5EF4-FFF2-40B4-BE49-F238E27FC236}">
                <a16:creationId xmlns:a16="http://schemas.microsoft.com/office/drawing/2014/main" id="{F6BDACE8-6796-4A77-91F5-D62A1E86DB5D}"/>
              </a:ext>
            </a:extLst>
          </p:cNvPr>
          <p:cNvSpPr>
            <a:spLocks noGrp="1"/>
          </p:cNvSpPr>
          <p:nvPr>
            <p:ph type="subTitle" idx="1"/>
          </p:nvPr>
        </p:nvSpPr>
        <p:spPr>
          <a:xfrm>
            <a:off x="477078" y="1563757"/>
            <a:ext cx="9503535" cy="4876800"/>
          </a:xfrm>
        </p:spPr>
        <p:txBody>
          <a:bodyPr>
            <a:normAutofit/>
          </a:bodyPr>
          <a:lstStyle/>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Organizational culture, climate, and ethics are essential components of an organization.</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Organizational culture defines shared assumptions, values, and believes within an organization and is designed to guide team members.</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Organizational climate is the shared assumptions on the organizational policies, physical environment, practices, and procedures.</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Organizational ethics are standards and principles that are set to guide how team members should conduct themselves</a:t>
            </a:r>
            <a:r>
              <a:rPr lang="en-US" cap="none"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indent="-342900">
              <a:lnSpc>
                <a:spcPct val="107000"/>
              </a:lnSpc>
              <a:spcBef>
                <a:spcPts val="0"/>
              </a:spcBef>
              <a:spcAft>
                <a:spcPts val="800"/>
              </a:spcAft>
              <a:buFont typeface="Arial" panose="020B0604020202020204" pitchFamily="34" charset="0"/>
              <a:buChar char="•"/>
            </a:pPr>
            <a:r>
              <a:rPr lang="en-US" cap="none" dirty="0" smtClean="0">
                <a:latin typeface="Times New Roman" panose="02020603050405020304" pitchFamily="18" charset="0"/>
                <a:ea typeface="Calibri" panose="020F0502020204030204" pitchFamily="34" charset="0"/>
                <a:cs typeface="Times New Roman" panose="02020603050405020304" pitchFamily="18" charset="0"/>
              </a:rPr>
              <a:t>This presentation reflects on the organizational culture, climate, and ethics of  </a:t>
            </a:r>
            <a:r>
              <a:rPr lang="en-US" cap="none" dirty="0">
                <a:latin typeface="Times New Roman" panose="02020603050405020304" pitchFamily="18" charset="0"/>
                <a:ea typeface="Calibri" panose="020F0502020204030204" pitchFamily="34" charset="0"/>
                <a:cs typeface="Times New Roman" panose="02020603050405020304" pitchFamily="18" charset="0"/>
              </a:rPr>
              <a:t>Adventist healthcare </a:t>
            </a:r>
            <a:r>
              <a:rPr lang="en-US" cap="none" dirty="0" smtClean="0">
                <a:latin typeface="Times New Roman" panose="02020603050405020304" pitchFamily="18" charset="0"/>
                <a:ea typeface="Calibri" panose="020F0502020204030204" pitchFamily="34" charset="0"/>
                <a:cs typeface="Times New Roman" panose="02020603050405020304" pitchFamily="18" charset="0"/>
              </a:rPr>
              <a:t>facility</a:t>
            </a:r>
            <a:endParaRPr lang="en-US" cap="none"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1325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B3094-7E8D-406F-91B5-2CFE85E5BBFA}"/>
              </a:ext>
            </a:extLst>
          </p:cNvPr>
          <p:cNvSpPr>
            <a:spLocks noGrp="1"/>
          </p:cNvSpPr>
          <p:nvPr>
            <p:ph type="title"/>
          </p:nvPr>
        </p:nvSpPr>
        <p:spPr>
          <a:xfrm>
            <a:off x="1753469" y="0"/>
            <a:ext cx="8205178" cy="1048789"/>
          </a:xfrm>
        </p:spPr>
        <p:txBody>
          <a:bodyPr/>
          <a:lstStyle/>
          <a:p>
            <a:pPr algn="ctr"/>
            <a:r>
              <a:rPr lang="en-US" sz="4000" dirty="0">
                <a:latin typeface="Times New Roman" panose="02020603050405020304" pitchFamily="18" charset="0"/>
                <a:ea typeface="Calibri" panose="020F0502020204030204" pitchFamily="34" charset="0"/>
                <a:cs typeface="Times New Roman" panose="02020603050405020304" pitchFamily="18" charset="0"/>
              </a:rPr>
              <a:t/>
            </a:r>
            <a:br>
              <a:rPr lang="en-US" sz="4000" dirty="0">
                <a:latin typeface="Times New Roman" panose="02020603050405020304" pitchFamily="18" charset="0"/>
                <a:ea typeface="Calibri" panose="020F0502020204030204" pitchFamily="34" charset="0"/>
                <a:cs typeface="Times New Roman" panose="02020603050405020304" pitchFamily="18" charset="0"/>
              </a:rPr>
            </a:br>
            <a:r>
              <a:rPr lang="en-US" sz="4000" dirty="0">
                <a:latin typeface="Times New Roman" panose="02020603050405020304" pitchFamily="18" charset="0"/>
                <a:ea typeface="Calibri" panose="020F0502020204030204" pitchFamily="34" charset="0"/>
                <a:cs typeface="Times New Roman" panose="02020603050405020304" pitchFamily="18" charset="0"/>
              </a:rPr>
              <a:t>Organizational culture</a:t>
            </a:r>
            <a:endParaRPr lang="en-US"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535A6DCD-9F04-4ABF-8B30-7ABA9546FABD}"/>
              </a:ext>
            </a:extLst>
          </p:cNvPr>
          <p:cNvSpPr>
            <a:spLocks noGrp="1"/>
          </p:cNvSpPr>
          <p:nvPr>
            <p:ph idx="1"/>
          </p:nvPr>
        </p:nvSpPr>
        <p:spPr>
          <a:xfrm>
            <a:off x="282633" y="1580803"/>
            <a:ext cx="7237413" cy="4572000"/>
          </a:xfrm>
        </p:spPr>
        <p:txBody>
          <a:bodyPr>
            <a:normAutofit/>
          </a:bodyPr>
          <a:lstStyle/>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In our organization, organizational culture is defined as the organization's ways of interactions that contribute to a unique psychological and social working environment. </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Being a health institution, the Adventist healthcare facility has greatly benefited from the great culture that has been developed. </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The management has developed a good culture by setting goals, emphasizing the wellness of the clinicians, and encouraging positivity among the employees. </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Culture has also been developed, ensuring proper communication and ensuring autonomy in the process of decision-making.</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9855" y="1747057"/>
            <a:ext cx="4273385" cy="3955474"/>
          </a:xfrm>
          <a:prstGeom prst="rect">
            <a:avLst/>
          </a:prstGeom>
        </p:spPr>
      </p:pic>
    </p:spTree>
    <p:extLst>
      <p:ext uri="{BB962C8B-B14F-4D97-AF65-F5344CB8AC3E}">
        <p14:creationId xmlns:p14="http://schemas.microsoft.com/office/powerpoint/2010/main" val="822583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A34BF-BB69-4715-9F5A-500EA948351A}"/>
              </a:ext>
            </a:extLst>
          </p:cNvPr>
          <p:cNvSpPr>
            <a:spLocks noGrp="1"/>
          </p:cNvSpPr>
          <p:nvPr>
            <p:ph type="ctrTitle"/>
          </p:nvPr>
        </p:nvSpPr>
        <p:spPr>
          <a:xfrm>
            <a:off x="338667" y="254001"/>
            <a:ext cx="9641946" cy="1168400"/>
          </a:xfrm>
        </p:spPr>
        <p:txBody>
          <a:bodyPr/>
          <a:lstStyle/>
          <a:p>
            <a:pPr algn="ctr"/>
            <a:r>
              <a:rPr lang="en-US" sz="4000" dirty="0">
                <a:latin typeface="Times New Roman" panose="02020603050405020304" pitchFamily="18" charset="0"/>
                <a:cs typeface="Times New Roman" panose="02020603050405020304" pitchFamily="18" charset="0"/>
              </a:rPr>
              <a:t>Organizational culture continuation..</a:t>
            </a:r>
          </a:p>
        </p:txBody>
      </p:sp>
      <p:sp>
        <p:nvSpPr>
          <p:cNvPr id="3" name="Subtitle 2">
            <a:extLst>
              <a:ext uri="{FF2B5EF4-FFF2-40B4-BE49-F238E27FC236}">
                <a16:creationId xmlns:a16="http://schemas.microsoft.com/office/drawing/2014/main" id="{9F274759-B2D0-411F-9130-355BB2E4A1EA}"/>
              </a:ext>
            </a:extLst>
          </p:cNvPr>
          <p:cNvSpPr>
            <a:spLocks noGrp="1"/>
          </p:cNvSpPr>
          <p:nvPr>
            <p:ph type="subTitle" idx="1"/>
          </p:nvPr>
        </p:nvSpPr>
        <p:spPr>
          <a:xfrm>
            <a:off x="220133" y="1744133"/>
            <a:ext cx="10024534" cy="4859866"/>
          </a:xfrm>
        </p:spPr>
        <p:txBody>
          <a:bodyPr>
            <a:normAutofit/>
          </a:bodyPr>
          <a:lstStyle/>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I find the culture in our organization great, but some areas need to be changed to create a more effective culture.</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To create a more effective culture, the management should ensure they request regular feedback from employees.</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The company should ensure that they invite feedback from customers who are the patients and also the community. </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0203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DEDCB-806D-4D88-A4B8-F7D128541DDF}"/>
              </a:ext>
            </a:extLst>
          </p:cNvPr>
          <p:cNvSpPr>
            <a:spLocks noGrp="1"/>
          </p:cNvSpPr>
          <p:nvPr>
            <p:ph type="title"/>
          </p:nvPr>
        </p:nvSpPr>
        <p:spPr>
          <a:xfrm>
            <a:off x="646111" y="452718"/>
            <a:ext cx="9404723" cy="1093449"/>
          </a:xfrm>
        </p:spPr>
        <p:txBody>
          <a:bodyPr/>
          <a:lstStyle/>
          <a:p>
            <a:pPr algn="ctr"/>
            <a:r>
              <a:rPr lang="en-US" sz="4000" dirty="0">
                <a:latin typeface="Times New Roman" panose="02020603050405020304" pitchFamily="18" charset="0"/>
                <a:cs typeface="Times New Roman" panose="02020603050405020304" pitchFamily="18" charset="0"/>
              </a:rPr>
              <a:t>Organizational climate</a:t>
            </a:r>
          </a:p>
        </p:txBody>
      </p:sp>
      <p:sp>
        <p:nvSpPr>
          <p:cNvPr id="3" name="Subtitle 2">
            <a:extLst>
              <a:ext uri="{FF2B5EF4-FFF2-40B4-BE49-F238E27FC236}">
                <a16:creationId xmlns:a16="http://schemas.microsoft.com/office/drawing/2014/main" id="{D6783626-8D0C-468F-BDF1-385644AD5FF1}"/>
              </a:ext>
            </a:extLst>
          </p:cNvPr>
          <p:cNvSpPr>
            <a:spLocks noGrp="1"/>
          </p:cNvSpPr>
          <p:nvPr>
            <p:ph sz="half" idx="1"/>
          </p:nvPr>
        </p:nvSpPr>
        <p:spPr>
          <a:xfrm>
            <a:off x="1103312" y="1728066"/>
            <a:ext cx="5929255" cy="4195763"/>
          </a:xfrm>
        </p:spPr>
        <p:txBody>
          <a:bodyPr>
            <a:normAutofit/>
          </a:bodyPr>
          <a:lstStyle/>
          <a:p>
            <a:pPr marL="342900" marR="0" indent="-342900">
              <a:lnSpc>
                <a:spcPct val="107000"/>
              </a:lnSpc>
              <a:spcBef>
                <a:spcPts val="0"/>
              </a:spcBef>
              <a:spcAft>
                <a:spcPts val="800"/>
              </a:spcAft>
              <a:buFont typeface="Arial" panose="020B0604020202020204" pitchFamily="34" charset="0"/>
              <a:buChar char="•"/>
            </a:pPr>
            <a:r>
              <a:rPr lang="en-US" sz="2000" cap="none" dirty="0">
                <a:effectLst/>
                <a:latin typeface="Times New Roman" panose="02020603050405020304" pitchFamily="18" charset="0"/>
                <a:ea typeface="Calibri" panose="020F0502020204030204" pitchFamily="34" charset="0"/>
                <a:cs typeface="Times New Roman" panose="02020603050405020304" pitchFamily="18" charset="0"/>
              </a:rPr>
              <a:t>Organizational climate in the facility is what is perceived by the employees and varies from person to person.</a:t>
            </a:r>
          </a:p>
          <a:p>
            <a:pPr marL="342900" marR="0" indent="-342900">
              <a:lnSpc>
                <a:spcPct val="107000"/>
              </a:lnSpc>
              <a:spcBef>
                <a:spcPts val="0"/>
              </a:spcBef>
              <a:spcAft>
                <a:spcPts val="800"/>
              </a:spcAft>
              <a:buFont typeface="Arial" panose="020B0604020202020204" pitchFamily="34" charset="0"/>
              <a:buChar char="•"/>
            </a:pPr>
            <a:r>
              <a:rPr lang="en-US" sz="2000" cap="none" dirty="0">
                <a:effectLst/>
                <a:latin typeface="Times New Roman" panose="02020603050405020304" pitchFamily="18" charset="0"/>
                <a:ea typeface="Calibri" panose="020F0502020204030204" pitchFamily="34" charset="0"/>
                <a:cs typeface="Times New Roman" panose="02020603050405020304" pitchFamily="18" charset="0"/>
              </a:rPr>
              <a:t>The organization's climate is well created from committed and supportive management to the working conditions for employees in the facility.</a:t>
            </a:r>
          </a:p>
          <a:p>
            <a:pPr marL="342900" marR="0" indent="-342900">
              <a:lnSpc>
                <a:spcPct val="107000"/>
              </a:lnSpc>
              <a:spcBef>
                <a:spcPts val="0"/>
              </a:spcBef>
              <a:spcAft>
                <a:spcPts val="800"/>
              </a:spcAft>
              <a:buFont typeface="Arial" panose="020B0604020202020204" pitchFamily="34" charset="0"/>
              <a:buChar char="•"/>
            </a:pPr>
            <a:r>
              <a:rPr lang="en-US" sz="2000" cap="none" dirty="0">
                <a:effectLst/>
                <a:latin typeface="Times New Roman" panose="02020603050405020304" pitchFamily="18" charset="0"/>
                <a:ea typeface="Calibri" panose="020F0502020204030204" pitchFamily="34" charset="0"/>
                <a:cs typeface="Times New Roman" panose="02020603050405020304" pitchFamily="18" charset="0"/>
              </a:rPr>
              <a:t>The motivation, evaluation, and reward systems have been designed to be applied equally among the employees.</a:t>
            </a:r>
          </a:p>
          <a:p>
            <a:pPr marL="342900" marR="0" indent="-342900">
              <a:lnSpc>
                <a:spcPct val="107000"/>
              </a:lnSpc>
              <a:spcBef>
                <a:spcPts val="0"/>
              </a:spcBef>
              <a:spcAft>
                <a:spcPts val="800"/>
              </a:spcAft>
              <a:buFont typeface="Arial" panose="020B0604020202020204" pitchFamily="34" charset="0"/>
              <a:buChar char="•"/>
            </a:pPr>
            <a:r>
              <a:rPr lang="en-US" sz="2000" cap="none" dirty="0">
                <a:effectLst/>
                <a:latin typeface="Times New Roman" panose="02020603050405020304" pitchFamily="18" charset="0"/>
                <a:ea typeface="Calibri" panose="020F0502020204030204" pitchFamily="34" charset="0"/>
                <a:cs typeface="Times New Roman" panose="02020603050405020304" pitchFamily="18" charset="0"/>
              </a:rPr>
              <a:t>The conducive climate has helped increase the motivation and engagement of the employees.</a:t>
            </a:r>
          </a:p>
          <a:p>
            <a:pPr marL="342900" indent="-342900">
              <a:buFont typeface="Arial" panose="020B0604020202020204" pitchFamily="34" charset="0"/>
              <a:buChar char="•"/>
            </a:pPr>
            <a:endParaRPr lang="en-US" sz="2000" cap="none" dirty="0">
              <a:latin typeface="Times New Roman" panose="02020603050405020304" pitchFamily="18" charset="0"/>
              <a:cs typeface="Times New Roman" panose="02020603050405020304" pitchFamily="18" charset="0"/>
            </a:endParaRP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0870" y="1995306"/>
            <a:ext cx="4505954" cy="3661282"/>
          </a:xfrm>
          <a:prstGeom prst="rect">
            <a:avLst/>
          </a:prstGeom>
        </p:spPr>
      </p:pic>
    </p:spTree>
    <p:extLst>
      <p:ext uri="{BB962C8B-B14F-4D97-AF65-F5344CB8AC3E}">
        <p14:creationId xmlns:p14="http://schemas.microsoft.com/office/powerpoint/2010/main" val="4104665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DC826-63DC-4FF3-A72F-8D59D4A2DEA5}"/>
              </a:ext>
            </a:extLst>
          </p:cNvPr>
          <p:cNvSpPr>
            <a:spLocks noGrp="1"/>
          </p:cNvSpPr>
          <p:nvPr>
            <p:ph type="ctrTitle"/>
          </p:nvPr>
        </p:nvSpPr>
        <p:spPr>
          <a:xfrm>
            <a:off x="575733" y="270933"/>
            <a:ext cx="9404880" cy="1168399"/>
          </a:xfrm>
        </p:spPr>
        <p:txBody>
          <a:bodyPr/>
          <a:lstStyle/>
          <a:p>
            <a:pPr algn="ctr"/>
            <a:r>
              <a:rPr lang="en-US" sz="4000" dirty="0" smtClean="0">
                <a:latin typeface="Times New Roman" panose="02020603050405020304" pitchFamily="18" charset="0"/>
                <a:cs typeface="Times New Roman" panose="02020603050405020304" pitchFamily="18" charset="0"/>
              </a:rPr>
              <a:t>Continuation…</a:t>
            </a:r>
            <a:endParaRPr lang="en-US"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53D888B7-233B-4257-92FA-24EA3C23894F}"/>
              </a:ext>
            </a:extLst>
          </p:cNvPr>
          <p:cNvSpPr>
            <a:spLocks noGrp="1"/>
          </p:cNvSpPr>
          <p:nvPr>
            <p:ph type="subTitle" idx="1"/>
          </p:nvPr>
        </p:nvSpPr>
        <p:spPr>
          <a:xfrm>
            <a:off x="237067" y="1693333"/>
            <a:ext cx="9743546" cy="4893733"/>
          </a:xfrm>
        </p:spPr>
        <p:txBody>
          <a:bodyPr>
            <a:normAutofit/>
          </a:bodyPr>
          <a:lstStyle/>
          <a:p>
            <a:pPr marL="342900" marR="0" indent="-342900">
              <a:lnSpc>
                <a:spcPct val="107000"/>
              </a:lnSpc>
              <a:spcBef>
                <a:spcPts val="0"/>
              </a:spcBef>
              <a:spcAft>
                <a:spcPts val="800"/>
              </a:spcAft>
              <a:buFont typeface="Arial" panose="020B0604020202020204" pitchFamily="34" charset="0"/>
              <a:buChar char="•"/>
            </a:pPr>
            <a:r>
              <a:rPr lang="en-US" cap="none" dirty="0">
                <a:latin typeface="Times New Roman" panose="02020603050405020304" pitchFamily="18" charset="0"/>
                <a:ea typeface="Calibri" panose="020F0502020204030204" pitchFamily="34" charset="0"/>
                <a:cs typeface="Times New Roman" panose="02020603050405020304" pitchFamily="18" charset="0"/>
              </a:rPr>
              <a:t>T</a:t>
            </a: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he proper organizational climate created has been effective in improving employee morale, attracting new talent, and improving the facility's image.</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Climate surveys are conducted annually to help provide a clear picture of the organization and the areas that require change.</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The key concerns when conducting the surveys involve collecting information on the management's conduct, working environment, development opportunities, and satisfaction levels of patients.</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Organizations must measure climate and can be done through questionnaires. </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9084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807F6-27EC-4D3F-B8B0-7F9B48F5E051}"/>
              </a:ext>
            </a:extLst>
          </p:cNvPr>
          <p:cNvSpPr>
            <a:spLocks noGrp="1"/>
          </p:cNvSpPr>
          <p:nvPr>
            <p:ph type="ctrTitle"/>
          </p:nvPr>
        </p:nvSpPr>
        <p:spPr>
          <a:xfrm>
            <a:off x="457200" y="169334"/>
            <a:ext cx="9523413" cy="1168399"/>
          </a:xfrm>
        </p:spPr>
        <p:txBody>
          <a:bodyPr/>
          <a:lstStyle/>
          <a:p>
            <a:pPr algn="ctr"/>
            <a:r>
              <a:rPr lang="en-US" sz="4000" dirty="0">
                <a:latin typeface="Times New Roman" panose="02020603050405020304" pitchFamily="18" charset="0"/>
                <a:cs typeface="Times New Roman" panose="02020603050405020304" pitchFamily="18" charset="0"/>
              </a:rPr>
              <a:t>Organizational ethics </a:t>
            </a:r>
          </a:p>
        </p:txBody>
      </p:sp>
      <p:sp>
        <p:nvSpPr>
          <p:cNvPr id="3" name="Subtitle 2">
            <a:extLst>
              <a:ext uri="{FF2B5EF4-FFF2-40B4-BE49-F238E27FC236}">
                <a16:creationId xmlns:a16="http://schemas.microsoft.com/office/drawing/2014/main" id="{FD0ED256-5A27-4CBF-90E6-A348FA4BA504}"/>
              </a:ext>
            </a:extLst>
          </p:cNvPr>
          <p:cNvSpPr>
            <a:spLocks noGrp="1"/>
          </p:cNvSpPr>
          <p:nvPr>
            <p:ph type="subTitle" idx="1"/>
          </p:nvPr>
        </p:nvSpPr>
        <p:spPr>
          <a:xfrm>
            <a:off x="457200" y="1608667"/>
            <a:ext cx="9523413" cy="4707466"/>
          </a:xfrm>
        </p:spPr>
        <p:txBody>
          <a:bodyPr>
            <a:normAutofit/>
          </a:bodyPr>
          <a:lstStyle/>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Authorities define organizational ethics as the values and principles set in the organization to help govern the organization's activities.</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The facility management ensures proper ethics by training employees on how to conduct themselves and communicate the ethical expectations to the employees. </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The management also acts as role models and reward ethical acts and punish unethical acts by employees.</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Employees' hiring process is fair, and employees are given equal resources, attention, and benefits while at the workplace.</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158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0C325-5DB7-403C-AF4E-571953A5F679}"/>
              </a:ext>
            </a:extLst>
          </p:cNvPr>
          <p:cNvSpPr>
            <a:spLocks noGrp="1"/>
          </p:cNvSpPr>
          <p:nvPr>
            <p:ph type="title"/>
          </p:nvPr>
        </p:nvSpPr>
        <p:spPr>
          <a:xfrm>
            <a:off x="1803345" y="399010"/>
            <a:ext cx="7473658" cy="917171"/>
          </a:xfrm>
        </p:spPr>
        <p:txBody>
          <a:bodyPr/>
          <a:lstStyle/>
          <a:p>
            <a:pPr algn="ctr"/>
            <a:r>
              <a:rPr lang="en-US" sz="4000" dirty="0" smtClean="0">
                <a:latin typeface="Times New Roman" panose="02020603050405020304" pitchFamily="18" charset="0"/>
                <a:cs typeface="Times New Roman" panose="02020603050405020304" pitchFamily="18" charset="0"/>
              </a:rPr>
              <a:t>Continuation…</a:t>
            </a:r>
            <a:endParaRPr lang="en-US"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4D59A98D-AB58-4055-92CD-B30DE321AD61}"/>
              </a:ext>
            </a:extLst>
          </p:cNvPr>
          <p:cNvSpPr>
            <a:spLocks noGrp="1"/>
          </p:cNvSpPr>
          <p:nvPr>
            <p:ph idx="1"/>
          </p:nvPr>
        </p:nvSpPr>
        <p:spPr>
          <a:xfrm>
            <a:off x="1154952" y="2261062"/>
            <a:ext cx="8122051" cy="4357254"/>
          </a:xfrm>
        </p:spPr>
        <p:txBody>
          <a:bodyPr>
            <a:normAutofit/>
          </a:bodyPr>
          <a:lstStyle/>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Monitoring and frequent evaluation of the compliance of the employees with the set ethical standards is conducted.</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The facility leaders are responsible for shaping the ethical decision-making process by ensuring that employees are ethical in the decision-making process.</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The facility has not had scandals in the past.</a:t>
            </a:r>
          </a:p>
          <a:p>
            <a:pPr marL="342900" marR="0" indent="-342900">
              <a:lnSpc>
                <a:spcPct val="107000"/>
              </a:lnSpc>
              <a:spcBef>
                <a:spcPts val="0"/>
              </a:spcBef>
              <a:spcAft>
                <a:spcPts val="800"/>
              </a:spcAft>
              <a:buFont typeface="Arial" panose="020B0604020202020204" pitchFamily="34" charset="0"/>
              <a:buChar char="•"/>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The management in the facility strives to create effective organizational culture, climate, and ethics.</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5786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28AD6-3CF3-4731-B521-3F9B07D6BADC}"/>
              </a:ext>
            </a:extLst>
          </p:cNvPr>
          <p:cNvSpPr>
            <a:spLocks noGrp="1"/>
          </p:cNvSpPr>
          <p:nvPr>
            <p:ph type="ctrTitle"/>
          </p:nvPr>
        </p:nvSpPr>
        <p:spPr>
          <a:xfrm>
            <a:off x="863600" y="110067"/>
            <a:ext cx="9117013" cy="795866"/>
          </a:xfrm>
        </p:spPr>
        <p:txBody>
          <a:bodyPr/>
          <a:lstStyle/>
          <a:p>
            <a:pPr algn="ctr"/>
            <a:r>
              <a:rPr lang="en-US" sz="4000" dirty="0">
                <a:latin typeface="Times New Roman" panose="02020603050405020304" pitchFamily="18" charset="0"/>
                <a:cs typeface="Times New Roman" panose="02020603050405020304" pitchFamily="18" charset="0"/>
              </a:rPr>
              <a:t>References </a:t>
            </a:r>
          </a:p>
        </p:txBody>
      </p:sp>
      <p:sp>
        <p:nvSpPr>
          <p:cNvPr id="3" name="Subtitle 2">
            <a:extLst>
              <a:ext uri="{FF2B5EF4-FFF2-40B4-BE49-F238E27FC236}">
                <a16:creationId xmlns:a16="http://schemas.microsoft.com/office/drawing/2014/main" id="{67560CFB-37F3-455F-A211-788A6B6BF427}"/>
              </a:ext>
            </a:extLst>
          </p:cNvPr>
          <p:cNvSpPr>
            <a:spLocks noGrp="1"/>
          </p:cNvSpPr>
          <p:nvPr>
            <p:ph type="subTitle" idx="1"/>
          </p:nvPr>
        </p:nvSpPr>
        <p:spPr>
          <a:xfrm>
            <a:off x="304800" y="905933"/>
            <a:ext cx="9675813" cy="5444067"/>
          </a:xfrm>
        </p:spPr>
        <p:txBody>
          <a:bodyPr>
            <a:noAutofit/>
          </a:bodyPr>
          <a:lstStyle/>
          <a:p>
            <a:pPr marL="457200" marR="0" indent="-457200">
              <a:lnSpc>
                <a:spcPct val="107000"/>
              </a:lnSpc>
              <a:spcBef>
                <a:spcPts val="0"/>
              </a:spcBef>
              <a:spcAft>
                <a:spcPts val="800"/>
              </a:spcAft>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Bridges. E. (2018). Executive ethical decisions initiating organizational culture and values. Retrieved from </a:t>
            </a:r>
            <a:r>
              <a:rPr lang="en-US" u="none" strike="noStrike" cap="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https://www.Emerald.Com/insight/content/doi/10.1108/JSTP-07-2017-0106/full/html</a:t>
            </a:r>
            <a:endParaRPr lang="en-US" cap="none"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Carlfjord. S., Lindbergh. Preben. B., Nielsen. P. &amp; Anderson. A. (2010). The importance of organization climate and implementation strategy of the introduction of new working tools in primary healthcare. Retrieved from </a:t>
            </a:r>
            <a:r>
              <a:rPr lang="en-US" u="none" strike="noStrike" cap="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https://link.Springer.Com/article/10.1186/1471-2296-11-60</a:t>
            </a:r>
            <a:endParaRPr lang="en-US" cap="none"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pPr>
            <a:r>
              <a:rPr lang="en-US" cap="none" dirty="0">
                <a:effectLst/>
                <a:latin typeface="Times New Roman" panose="02020603050405020304" pitchFamily="18" charset="0"/>
                <a:ea typeface="Calibri" panose="020F0502020204030204" pitchFamily="34" charset="0"/>
                <a:cs typeface="Times New Roman" panose="02020603050405020304" pitchFamily="18" charset="0"/>
              </a:rPr>
              <a:t>Michael. D. (2013). Ethics and the image of the healthcare administrator in popular culture. Retrieved from </a:t>
            </a:r>
            <a:r>
              <a:rPr lang="en-US" u="none" strike="noStrike" cap="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https://www.Tandfonline.Com/doi/abs/10.1179/2047971913y.0000000043</a:t>
            </a:r>
            <a:endParaRPr lang="en-US" cap="none"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15076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1153</TotalTime>
  <Words>1523</Words>
  <Application>Microsoft Office PowerPoint</Application>
  <PresentationFormat>Widescreen</PresentationFormat>
  <Paragraphs>55</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Century Gothic</vt:lpstr>
      <vt:lpstr>Times New Roman</vt:lpstr>
      <vt:lpstr>Wingdings 3</vt:lpstr>
      <vt:lpstr>Ion</vt:lpstr>
      <vt:lpstr>Organizational Culture, Climate and Ethics Name Institution Date </vt:lpstr>
      <vt:lpstr>Introduction </vt:lpstr>
      <vt:lpstr> Organizational culture</vt:lpstr>
      <vt:lpstr>Organizational culture continuation..</vt:lpstr>
      <vt:lpstr>Organizational climate</vt:lpstr>
      <vt:lpstr>Continuation…</vt:lpstr>
      <vt:lpstr>Organizational ethics </vt:lpstr>
      <vt:lpstr>Continuation…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felister makenga</dc:creator>
  <cp:lastModifiedBy>HP</cp:lastModifiedBy>
  <cp:revision>15</cp:revision>
  <dcterms:created xsi:type="dcterms:W3CDTF">2020-11-19T18:07:34Z</dcterms:created>
  <dcterms:modified xsi:type="dcterms:W3CDTF">2020-11-20T14:44:24Z</dcterms:modified>
</cp:coreProperties>
</file>